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67" r:id="rId5"/>
    <p:sldId id="262" r:id="rId6"/>
    <p:sldId id="266" r:id="rId7"/>
    <p:sldId id="264" r:id="rId8"/>
    <p:sldId id="268" r:id="rId9"/>
    <p:sldId id="269" r:id="rId10"/>
    <p:sldId id="270" r:id="rId11"/>
    <p:sldId id="272" r:id="rId12"/>
    <p:sldId id="271" r:id="rId13"/>
    <p:sldId id="260" r:id="rId14"/>
    <p:sldId id="263" r:id="rId15"/>
    <p:sldId id="259" r:id="rId16"/>
    <p:sldId id="265" r:id="rId1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ED2DF"/>
    <a:srgbClr val="F28C13"/>
    <a:srgbClr val="00354E"/>
    <a:srgbClr val="FFF9D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4051"/>
    <p:restoredTop sz="94640"/>
  </p:normalViewPr>
  <p:slideViewPr>
    <p:cSldViewPr snapToGrid="0">
      <p:cViewPr varScale="1">
        <p:scale>
          <a:sx n="62" d="100"/>
          <a:sy n="62" d="100"/>
        </p:scale>
        <p:origin x="1184" y="2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orten Topholm" userId="c753d16a-351f-4b1f-9442-0ae9448009ea" providerId="ADAL" clId="{8ABA2540-57A3-4C25-942B-6CC8E1D296EC}"/>
    <pc:docChg chg="modSld">
      <pc:chgData name="Morten Topholm" userId="c753d16a-351f-4b1f-9442-0ae9448009ea" providerId="ADAL" clId="{8ABA2540-57A3-4C25-942B-6CC8E1D296EC}" dt="2026-04-14T09:23:38.342" v="4" actId="20577"/>
      <pc:docMkLst>
        <pc:docMk/>
      </pc:docMkLst>
      <pc:sldChg chg="modSp mod">
        <pc:chgData name="Morten Topholm" userId="c753d16a-351f-4b1f-9442-0ae9448009ea" providerId="ADAL" clId="{8ABA2540-57A3-4C25-942B-6CC8E1D296EC}" dt="2026-04-14T09:23:38.342" v="4" actId="20577"/>
        <pc:sldMkLst>
          <pc:docMk/>
          <pc:sldMk cId="2122285370" sldId="257"/>
        </pc:sldMkLst>
        <pc:spChg chg="mod">
          <ac:chgData name="Morten Topholm" userId="c753d16a-351f-4b1f-9442-0ae9448009ea" providerId="ADAL" clId="{8ABA2540-57A3-4C25-942B-6CC8E1D296EC}" dt="2026-04-14T09:23:38.342" v="4" actId="20577"/>
          <ac:spMkLst>
            <pc:docMk/>
            <pc:sldMk cId="2122285370" sldId="257"/>
            <ac:spMk id="3" creationId="{3A64F855-9A67-655F-C78E-BD6D2276BC78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17779" y="802298"/>
            <a:ext cx="8637073" cy="2541431"/>
          </a:xfrm>
        </p:spPr>
        <p:txBody>
          <a:bodyPr bIns="0" anchor="b">
            <a:normAutofit/>
          </a:bodyPr>
          <a:lstStyle>
            <a:lvl1pPr algn="l">
              <a:defRPr sz="6600"/>
            </a:lvl1pPr>
          </a:lstStyle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17780" y="3531204"/>
            <a:ext cx="8637072" cy="977621"/>
          </a:xfrm>
        </p:spPr>
        <p:txBody>
          <a:bodyPr tIns="91440" bIns="91440">
            <a:normAutofit/>
          </a:bodyPr>
          <a:lstStyle>
            <a:lvl1pPr marL="0" indent="0" algn="l">
              <a:buNone/>
              <a:defRPr sz="1800" b="0" cap="all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a-DK"/>
              <a:t>Klik for at redigere undertiteltypografien i masteren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4/14/26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416500" y="329307"/>
            <a:ext cx="4973915" cy="30920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37664" y="798973"/>
            <a:ext cx="811019" cy="503578"/>
          </a:xfrm>
        </p:spPr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417780" y="3528542"/>
            <a:ext cx="863707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el og lodre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4/14/26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  <p:cxnSp>
        <p:nvCxnSpPr>
          <p:cNvPr id="26" name="Straight Connector 25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Lodret ti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39111" y="798973"/>
            <a:ext cx="1615742" cy="465988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4672" y="798973"/>
            <a:ext cx="7828830" cy="4659889"/>
          </a:xfrm>
        </p:spPr>
        <p:txBody>
          <a:bodyPr vert="eaVert"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4/14/26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9439111" y="798973"/>
            <a:ext cx="0" cy="4659889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4/14/26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  <p:cxnSp>
        <p:nvCxnSpPr>
          <p:cNvPr id="33" name="Straight Connector 32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Afsnit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4239" y="1756130"/>
            <a:ext cx="8643154" cy="1887950"/>
          </a:xfrm>
        </p:spPr>
        <p:txBody>
          <a:bodyPr anchor="b">
            <a:normAutofit/>
          </a:bodyPr>
          <a:lstStyle>
            <a:lvl1pPr algn="l">
              <a:defRPr sz="3600"/>
            </a:lvl1pPr>
          </a:lstStyle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4239" y="3806195"/>
            <a:ext cx="8630446" cy="1012929"/>
          </a:xfrm>
        </p:spPr>
        <p:txBody>
          <a:bodyPr tIns="91440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4/14/26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454239" y="3804985"/>
            <a:ext cx="8630446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9217" y="804889"/>
            <a:ext cx="9605635" cy="1059305"/>
          </a:xfrm>
        </p:spPr>
        <p:txBody>
          <a:bodyPr/>
          <a:lstStyle/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7331" y="2010878"/>
            <a:ext cx="4645152" cy="3448595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13771" y="2017343"/>
            <a:ext cx="4645152" cy="3441520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4/14/26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  <p:cxnSp>
        <p:nvCxnSpPr>
          <p:cNvPr id="35" name="Straight Connector 3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191" y="804163"/>
            <a:ext cx="9607661" cy="1056319"/>
          </a:xfrm>
        </p:spPr>
        <p:txBody>
          <a:bodyPr/>
          <a:lstStyle/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191" y="2019549"/>
            <a:ext cx="4645152" cy="801943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47191" y="2824269"/>
            <a:ext cx="4645152" cy="2644457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12362" y="2023003"/>
            <a:ext cx="4645152" cy="802237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12362" y="2821491"/>
            <a:ext cx="4645152" cy="2637371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4/14/26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  <p:cxnSp>
        <p:nvCxnSpPr>
          <p:cNvPr id="29" name="Straight Connector 28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4/14/26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  <p:cxnSp>
        <p:nvCxnSpPr>
          <p:cNvPr id="25" name="Straight Connector 2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4/14/26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Indhold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671" y="798973"/>
            <a:ext cx="3273099" cy="2247117"/>
          </a:xfrm>
        </p:spPr>
        <p:txBody>
          <a:bodyPr anchor="b">
            <a:normAutofit/>
          </a:bodyPr>
          <a:lstStyle>
            <a:lvl1pPr algn="l">
              <a:defRPr sz="2400"/>
            </a:lvl1pPr>
          </a:lstStyle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43714" y="798974"/>
            <a:ext cx="6012470" cy="4658826"/>
          </a:xfrm>
        </p:spPr>
        <p:txBody>
          <a:bodyPr anchor="ctr"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44671" y="3205491"/>
            <a:ext cx="3275013" cy="2248181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4/14/26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  <p:cxnSp>
        <p:nvCxnSpPr>
          <p:cNvPr id="17" name="Straight Connector 16"/>
          <p:cNvCxnSpPr/>
          <p:nvPr/>
        </p:nvCxnSpPr>
        <p:spPr>
          <a:xfrm>
            <a:off x="1448280" y="3205491"/>
            <a:ext cx="3269490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Billede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7477387" y="482170"/>
            <a:ext cx="4074533" cy="5149101"/>
            <a:chOff x="7477387" y="482170"/>
            <a:chExt cx="4074533" cy="5149101"/>
          </a:xfrm>
        </p:grpSpPr>
        <p:sp>
          <p:nvSpPr>
            <p:cNvPr id="18" name="Rectangle 17"/>
            <p:cNvSpPr/>
            <p:nvPr/>
          </p:nvSpPr>
          <p:spPr bwMode="black">
            <a:xfrm>
              <a:off x="7477387" y="482170"/>
              <a:ext cx="4074533" cy="5149101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18"/>
            <p:cNvSpPr/>
            <p:nvPr/>
          </p:nvSpPr>
          <p:spPr bwMode="blackWhite">
            <a:xfrm>
              <a:off x="7790446" y="812506"/>
              <a:ext cx="3450289" cy="4466452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1206" y="1129513"/>
            <a:ext cx="5532328" cy="1830584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124389" y="1122542"/>
            <a:ext cx="2791171" cy="3866327"/>
          </a:xfrm>
          <a:solidFill>
            <a:schemeClr val="bg1">
              <a:lumMod val="8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a-DK"/>
              <a:t>Klik på ikonet for at tilføje et billede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50329" y="3145992"/>
            <a:ext cx="5524404" cy="2003742"/>
          </a:xfrm>
        </p:spPr>
        <p:txBody>
          <a:bodyPr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447382" y="5469856"/>
            <a:ext cx="5527351" cy="320123"/>
          </a:xfrm>
        </p:spPr>
        <p:txBody>
          <a:bodyPr/>
          <a:lstStyle>
            <a:lvl1pPr algn="l">
              <a:defRPr/>
            </a:lvl1pPr>
          </a:lstStyle>
          <a:p>
            <a:fld id="{48A87A34-81AB-432B-8DAE-1953F412C126}" type="datetimeFigureOut">
              <a:rPr lang="en-US" dirty="0"/>
              <a:pPr/>
              <a:t>4/14/26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447382" y="318640"/>
            <a:ext cx="5541004" cy="32093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  <p:cxnSp>
        <p:nvCxnSpPr>
          <p:cNvPr id="31" name="Straight Connector 30"/>
          <p:cNvCxnSpPr/>
          <p:nvPr/>
        </p:nvCxnSpPr>
        <p:spPr>
          <a:xfrm>
            <a:off x="1447382" y="3143605"/>
            <a:ext cx="5527351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354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da-DK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51579" y="804519"/>
            <a:ext cx="9603275" cy="104923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1579" y="2015732"/>
            <a:ext cx="9603275" cy="34506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4138" y="330370"/>
            <a:ext cx="3500715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4/14/26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51579" y="329307"/>
            <a:ext cx="5938836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0060" y="798973"/>
            <a:ext cx="811019" cy="503578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2800">
                <a:solidFill>
                  <a:schemeClr val="accent1"/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‹nr.›</a:t>
            </a:fld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0" i="0" kern="1200" cap="all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20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8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4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s://www.retsinformation.dk/eli/lta/2017/1002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8DEA464-2D91-9FF0-A21B-986335D9F71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da-DK" dirty="0">
                <a:solidFill>
                  <a:srgbClr val="F28C13"/>
                </a:solidFill>
              </a:rPr>
              <a:t>WEBINAR – fysioterapeut I praksissektoren</a:t>
            </a:r>
          </a:p>
        </p:txBody>
      </p:sp>
      <p:sp>
        <p:nvSpPr>
          <p:cNvPr id="3" name="Undertitel 2">
            <a:extLst>
              <a:ext uri="{FF2B5EF4-FFF2-40B4-BE49-F238E27FC236}">
                <a16:creationId xmlns:a16="http://schemas.microsoft.com/office/drawing/2014/main" id="{CF1083CC-AEA4-9F7A-9868-B4827EF3B57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da-DK" dirty="0">
                <a:solidFill>
                  <a:schemeClr val="bg1"/>
                </a:solidFill>
              </a:rPr>
              <a:t>Hvad er forskellen på en (basis)kontrakt og en kollektiv overenskomst?</a:t>
            </a:r>
          </a:p>
        </p:txBody>
      </p:sp>
      <p:sp>
        <p:nvSpPr>
          <p:cNvPr id="4" name="Freeform 2">
            <a:extLst>
              <a:ext uri="{FF2B5EF4-FFF2-40B4-BE49-F238E27FC236}">
                <a16:creationId xmlns:a16="http://schemas.microsoft.com/office/drawing/2014/main" id="{16505B55-4546-3241-9A2E-BA973A96BA8F}"/>
              </a:ext>
            </a:extLst>
          </p:cNvPr>
          <p:cNvSpPr/>
          <p:nvPr/>
        </p:nvSpPr>
        <p:spPr>
          <a:xfrm>
            <a:off x="7376846" y="5674268"/>
            <a:ext cx="4450649" cy="762867"/>
          </a:xfrm>
          <a:custGeom>
            <a:avLst/>
            <a:gdLst/>
            <a:ahLst/>
            <a:cxnLst/>
            <a:rect l="l" t="t" r="r" b="b"/>
            <a:pathLst>
              <a:path w="14751071" h="2676781">
                <a:moveTo>
                  <a:pt x="0" y="0"/>
                </a:moveTo>
                <a:lnTo>
                  <a:pt x="14751071" y="0"/>
                </a:lnTo>
                <a:lnTo>
                  <a:pt x="14751071" y="2676782"/>
                </a:lnTo>
                <a:lnTo>
                  <a:pt x="0" y="2676782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3040" b="-3040"/>
            </a:stretch>
          </a:blipFill>
        </p:spPr>
        <p:txBody>
          <a:bodyPr/>
          <a:lstStyle/>
          <a:p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44487279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6028488-ADBC-EEA0-6C26-5355A9C799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>
                <a:solidFill>
                  <a:srgbClr val="F28C13"/>
                </a:solidFill>
              </a:rPr>
              <a:t>Hvad er en kollektiv overenskomst efter den danske arbejdsmarkedsmodel?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7AC1632D-D80E-D8B7-9CE9-4524B44ABA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a-DK" dirty="0">
                <a:solidFill>
                  <a:schemeClr val="bg1"/>
                </a:solidFill>
              </a:rPr>
              <a:t>Når arbejdsgiver og arbejdstager har aftalt en overenskomst efter den danske model løber den i ofte 2-3 år, hvorefter den genforhandles. I den mellemliggende periode er der borgfred imellem parterne – fordele for både arbejdsgivere og arbejdstagere.</a:t>
            </a:r>
          </a:p>
          <a:p>
            <a:r>
              <a:rPr lang="da-DK" dirty="0">
                <a:solidFill>
                  <a:schemeClr val="bg1"/>
                </a:solidFill>
              </a:rPr>
              <a:t>De vilkår som aftales her kan svært opsiges. Opstår uenighed kan man få sagerne for arbejdsretten og behøver ikke at stævne modparten i en civilretssag.</a:t>
            </a:r>
          </a:p>
          <a:p>
            <a:r>
              <a:rPr lang="da-DK" dirty="0">
                <a:solidFill>
                  <a:schemeClr val="bg1"/>
                </a:solidFill>
              </a:rPr>
              <a:t>Aftalerne bygges videre på ud fra grundlaget. Det er sværere for arbejdsgiver bare at forringe overenskomsten, som man kan med en (basis)kontrakt.</a:t>
            </a:r>
          </a:p>
        </p:txBody>
      </p:sp>
      <p:sp>
        <p:nvSpPr>
          <p:cNvPr id="4" name="Freeform 2">
            <a:extLst>
              <a:ext uri="{FF2B5EF4-FFF2-40B4-BE49-F238E27FC236}">
                <a16:creationId xmlns:a16="http://schemas.microsoft.com/office/drawing/2014/main" id="{2198E224-F748-259C-891B-F475098DA0A6}"/>
              </a:ext>
            </a:extLst>
          </p:cNvPr>
          <p:cNvSpPr/>
          <p:nvPr/>
        </p:nvSpPr>
        <p:spPr>
          <a:xfrm>
            <a:off x="7376846" y="5674268"/>
            <a:ext cx="4450649" cy="762867"/>
          </a:xfrm>
          <a:custGeom>
            <a:avLst/>
            <a:gdLst/>
            <a:ahLst/>
            <a:cxnLst/>
            <a:rect l="l" t="t" r="r" b="b"/>
            <a:pathLst>
              <a:path w="14751071" h="2676781">
                <a:moveTo>
                  <a:pt x="0" y="0"/>
                </a:moveTo>
                <a:lnTo>
                  <a:pt x="14751071" y="0"/>
                </a:lnTo>
                <a:lnTo>
                  <a:pt x="14751071" y="2676782"/>
                </a:lnTo>
                <a:lnTo>
                  <a:pt x="0" y="2676782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3040" b="-3040"/>
            </a:stretch>
          </a:blipFill>
        </p:spPr>
        <p:txBody>
          <a:bodyPr/>
          <a:lstStyle/>
          <a:p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60597202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E099479-DB41-CEFE-1E1B-1801A34E13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>
                <a:solidFill>
                  <a:srgbClr val="F28C13"/>
                </a:solidFill>
              </a:rPr>
              <a:t>SPØRGSMÅL ud fra post-Its, hvad er funktionærlov og hvad er overenskomst?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CBC349FE-FE7A-84BF-7721-DEFC3D41B0D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Freeform 2">
            <a:extLst>
              <a:ext uri="{FF2B5EF4-FFF2-40B4-BE49-F238E27FC236}">
                <a16:creationId xmlns:a16="http://schemas.microsoft.com/office/drawing/2014/main" id="{1620B282-5F2E-E305-EFDE-BA48CE743418}"/>
              </a:ext>
            </a:extLst>
          </p:cNvPr>
          <p:cNvSpPr/>
          <p:nvPr/>
        </p:nvSpPr>
        <p:spPr>
          <a:xfrm>
            <a:off x="7376846" y="5674268"/>
            <a:ext cx="4450649" cy="762867"/>
          </a:xfrm>
          <a:custGeom>
            <a:avLst/>
            <a:gdLst/>
            <a:ahLst/>
            <a:cxnLst/>
            <a:rect l="l" t="t" r="r" b="b"/>
            <a:pathLst>
              <a:path w="14751071" h="2676781">
                <a:moveTo>
                  <a:pt x="0" y="0"/>
                </a:moveTo>
                <a:lnTo>
                  <a:pt x="14751071" y="0"/>
                </a:lnTo>
                <a:lnTo>
                  <a:pt x="14751071" y="2676782"/>
                </a:lnTo>
                <a:lnTo>
                  <a:pt x="0" y="2676782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3040" b="-3040"/>
            </a:stretch>
          </a:blipFill>
        </p:spPr>
        <p:txBody>
          <a:bodyPr/>
          <a:lstStyle/>
          <a:p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63326927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DB49319-3CFF-1D9B-CDA9-A168F822F2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>
                <a:solidFill>
                  <a:srgbClr val="F28C13"/>
                </a:solidFill>
              </a:rPr>
              <a:t>Hvad er en kollektiv overenskomst efter den danske arbejdsmarkedsmodel?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05570E85-34A5-BC71-EEFD-BE5CAC0C2B8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a-DK" dirty="0">
                <a:solidFill>
                  <a:schemeClr val="bg1"/>
                </a:solidFill>
              </a:rPr>
              <a:t>6. ferieuge</a:t>
            </a:r>
          </a:p>
          <a:p>
            <a:r>
              <a:rPr lang="da-DK" dirty="0">
                <a:solidFill>
                  <a:schemeClr val="bg1"/>
                </a:solidFill>
              </a:rPr>
              <a:t>Barnets sygedage og omsorgsdage</a:t>
            </a:r>
          </a:p>
          <a:p>
            <a:r>
              <a:rPr lang="da-DK" dirty="0">
                <a:solidFill>
                  <a:schemeClr val="bg1"/>
                </a:solidFill>
              </a:rPr>
              <a:t>Fuld løn under barsel</a:t>
            </a:r>
          </a:p>
          <a:p>
            <a:r>
              <a:rPr lang="da-DK" dirty="0" err="1">
                <a:solidFill>
                  <a:schemeClr val="bg1"/>
                </a:solidFill>
              </a:rPr>
              <a:t>Fritvalgsordning</a:t>
            </a:r>
            <a:endParaRPr lang="da-DK" dirty="0">
              <a:solidFill>
                <a:schemeClr val="bg1"/>
              </a:solidFill>
            </a:endParaRPr>
          </a:p>
          <a:p>
            <a:r>
              <a:rPr lang="da-DK" dirty="0">
                <a:solidFill>
                  <a:schemeClr val="bg1"/>
                </a:solidFill>
              </a:rPr>
              <a:t>Pensionsindbetalinger</a:t>
            </a:r>
          </a:p>
          <a:p>
            <a:r>
              <a:rPr lang="da-DK" dirty="0">
                <a:solidFill>
                  <a:schemeClr val="bg1"/>
                </a:solidFill>
              </a:rPr>
              <a:t>Seniorordninger og seniordage</a:t>
            </a:r>
          </a:p>
        </p:txBody>
      </p:sp>
      <p:sp>
        <p:nvSpPr>
          <p:cNvPr id="4" name="Freeform 2">
            <a:extLst>
              <a:ext uri="{FF2B5EF4-FFF2-40B4-BE49-F238E27FC236}">
                <a16:creationId xmlns:a16="http://schemas.microsoft.com/office/drawing/2014/main" id="{6F5E414E-67F4-33FA-E6A7-DDA9FFD33656}"/>
              </a:ext>
            </a:extLst>
          </p:cNvPr>
          <p:cNvSpPr/>
          <p:nvPr/>
        </p:nvSpPr>
        <p:spPr>
          <a:xfrm>
            <a:off x="7376846" y="5674268"/>
            <a:ext cx="4450649" cy="762867"/>
          </a:xfrm>
          <a:custGeom>
            <a:avLst/>
            <a:gdLst/>
            <a:ahLst/>
            <a:cxnLst/>
            <a:rect l="l" t="t" r="r" b="b"/>
            <a:pathLst>
              <a:path w="14751071" h="2676781">
                <a:moveTo>
                  <a:pt x="0" y="0"/>
                </a:moveTo>
                <a:lnTo>
                  <a:pt x="14751071" y="0"/>
                </a:lnTo>
                <a:lnTo>
                  <a:pt x="14751071" y="2676782"/>
                </a:lnTo>
                <a:lnTo>
                  <a:pt x="0" y="2676782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3040" b="-3040"/>
            </a:stretch>
          </a:blipFill>
        </p:spPr>
        <p:txBody>
          <a:bodyPr/>
          <a:lstStyle/>
          <a:p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69347239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93D2AB0-7178-1AEE-0162-203D526198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>
                <a:solidFill>
                  <a:srgbClr val="F28C13"/>
                </a:solidFill>
              </a:rPr>
              <a:t>Overenskomstkrav til virksomheder og </a:t>
            </a:r>
            <a:r>
              <a:rPr lang="da-DK" dirty="0" err="1">
                <a:solidFill>
                  <a:srgbClr val="F28C13"/>
                </a:solidFill>
              </a:rPr>
              <a:t>konklikten</a:t>
            </a:r>
            <a:r>
              <a:rPr lang="da-DK" dirty="0">
                <a:solidFill>
                  <a:srgbClr val="F28C13"/>
                </a:solidFill>
              </a:rPr>
              <a:t> ved Benefit NORD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00FB4D43-1C24-6393-E092-6043FDD3F26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da-DK" dirty="0">
                <a:solidFill>
                  <a:schemeClr val="bg1"/>
                </a:solidFill>
              </a:rPr>
              <a:t>FF har tegnet virksomhedsoverenskomster for ca. 5% ansatte i praksissektoren: </a:t>
            </a:r>
            <a:r>
              <a:rPr lang="da-DK" dirty="0" err="1">
                <a:solidFill>
                  <a:schemeClr val="bg1"/>
                </a:solidFill>
              </a:rPr>
              <a:t>BeneFit</a:t>
            </a:r>
            <a:r>
              <a:rPr lang="da-DK" dirty="0">
                <a:solidFill>
                  <a:schemeClr val="bg1"/>
                </a:solidFill>
              </a:rPr>
              <a:t> Nord (bestående af </a:t>
            </a:r>
            <a:r>
              <a:rPr lang="da-DK" dirty="0" err="1">
                <a:solidFill>
                  <a:schemeClr val="bg1"/>
                </a:solidFill>
              </a:rPr>
              <a:t>BeneFit</a:t>
            </a:r>
            <a:r>
              <a:rPr lang="da-DK" dirty="0">
                <a:solidFill>
                  <a:schemeClr val="bg1"/>
                </a:solidFill>
              </a:rPr>
              <a:t> Frederikshavn og </a:t>
            </a:r>
            <a:r>
              <a:rPr lang="da-DK" dirty="0" err="1">
                <a:solidFill>
                  <a:schemeClr val="bg1"/>
                </a:solidFill>
              </a:rPr>
              <a:t>BeneFit</a:t>
            </a:r>
            <a:r>
              <a:rPr lang="da-DK" dirty="0">
                <a:solidFill>
                  <a:schemeClr val="bg1"/>
                </a:solidFill>
              </a:rPr>
              <a:t> Sæby) samt </a:t>
            </a:r>
            <a:r>
              <a:rPr lang="da-DK" dirty="0" err="1">
                <a:solidFill>
                  <a:schemeClr val="bg1"/>
                </a:solidFill>
              </a:rPr>
              <a:t>RygCenter</a:t>
            </a:r>
            <a:r>
              <a:rPr lang="da-DK" dirty="0">
                <a:solidFill>
                  <a:schemeClr val="bg1"/>
                </a:solidFill>
              </a:rPr>
              <a:t> Næstved, og 6 øvrige klinikker indenfor sygesikringen. Øvrige er med andre private udbydere, ex. Genoptræning Danmark.</a:t>
            </a:r>
          </a:p>
          <a:p>
            <a:r>
              <a:rPr lang="da-DK" dirty="0">
                <a:solidFill>
                  <a:schemeClr val="bg1"/>
                </a:solidFill>
              </a:rPr>
              <a:t>Målet er kollektiv overenskomst via. en brancheoverenskomst, altså dækkende alle klinikker, ellers går vi fra virksomhed til virksomhed.</a:t>
            </a:r>
          </a:p>
          <a:p>
            <a:r>
              <a:rPr lang="da-DK" dirty="0">
                <a:solidFill>
                  <a:schemeClr val="bg1"/>
                </a:solidFill>
              </a:rPr>
              <a:t>Konklusion - (basis)kontrakten var en illusion af en aftale. Den blev aldrig overholdt af arbejdsgiverne og sjældent håndhævet af </a:t>
            </a:r>
            <a:r>
              <a:rPr lang="da-DK" dirty="0" err="1">
                <a:solidFill>
                  <a:schemeClr val="bg1"/>
                </a:solidFill>
              </a:rPr>
              <a:t>Dfys</a:t>
            </a:r>
            <a:r>
              <a:rPr lang="da-DK" dirty="0">
                <a:solidFill>
                  <a:schemeClr val="bg1"/>
                </a:solidFill>
              </a:rPr>
              <a:t>. Overenskomst er vejen frem!</a:t>
            </a:r>
          </a:p>
        </p:txBody>
      </p:sp>
      <p:sp>
        <p:nvSpPr>
          <p:cNvPr id="4" name="Freeform 2">
            <a:extLst>
              <a:ext uri="{FF2B5EF4-FFF2-40B4-BE49-F238E27FC236}">
                <a16:creationId xmlns:a16="http://schemas.microsoft.com/office/drawing/2014/main" id="{2957C650-E0C1-A48D-E6DD-7590463C3197}"/>
              </a:ext>
            </a:extLst>
          </p:cNvPr>
          <p:cNvSpPr/>
          <p:nvPr/>
        </p:nvSpPr>
        <p:spPr>
          <a:xfrm>
            <a:off x="7376846" y="5674268"/>
            <a:ext cx="4450649" cy="762867"/>
          </a:xfrm>
          <a:custGeom>
            <a:avLst/>
            <a:gdLst/>
            <a:ahLst/>
            <a:cxnLst/>
            <a:rect l="l" t="t" r="r" b="b"/>
            <a:pathLst>
              <a:path w="14751071" h="2676781">
                <a:moveTo>
                  <a:pt x="0" y="0"/>
                </a:moveTo>
                <a:lnTo>
                  <a:pt x="14751071" y="0"/>
                </a:lnTo>
                <a:lnTo>
                  <a:pt x="14751071" y="2676782"/>
                </a:lnTo>
                <a:lnTo>
                  <a:pt x="0" y="2676782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3040" b="-3040"/>
            </a:stretch>
          </a:blipFill>
        </p:spPr>
        <p:txBody>
          <a:bodyPr/>
          <a:lstStyle/>
          <a:p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31882135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2FDAC87-60FB-C150-C56A-B9EF87E987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>
                <a:solidFill>
                  <a:srgbClr val="F28C13"/>
                </a:solidFill>
              </a:rPr>
              <a:t>hvad kan vi gøre for jer?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78D17B05-11C7-B42F-F31A-DB9A3C8D7B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51579" y="1686959"/>
            <a:ext cx="9603275" cy="3927868"/>
          </a:xfrm>
        </p:spPr>
        <p:txBody>
          <a:bodyPr>
            <a:normAutofit fontScale="92500" lnSpcReduction="10000"/>
          </a:bodyPr>
          <a:lstStyle/>
          <a:p>
            <a:r>
              <a:rPr lang="da-DK" dirty="0">
                <a:solidFill>
                  <a:schemeClr val="bg1"/>
                </a:solidFill>
              </a:rPr>
              <a:t>Fysioterapeuternes Fagforening er 100% uafhængig af arbejdsgiverinteresser - både organisatorisk, og når vi behandler sager og forhandler overenskomster.</a:t>
            </a:r>
          </a:p>
          <a:p>
            <a:r>
              <a:rPr lang="da-DK" dirty="0">
                <a:solidFill>
                  <a:schemeClr val="bg1"/>
                </a:solidFill>
              </a:rPr>
              <a:t>Vi består af erfarne fysioterapeuter fra praksissektoren. Vi kender jeres arbejdsvilkår. Og kæmper for bedre løn- og arbejdsvilkår i privat og praksissektoren.</a:t>
            </a:r>
          </a:p>
          <a:p>
            <a:r>
              <a:rPr lang="da-DK" dirty="0">
                <a:solidFill>
                  <a:schemeClr val="bg1"/>
                </a:solidFill>
              </a:rPr>
              <a:t>Vi har samarbejde med Universiteterne, </a:t>
            </a:r>
            <a:r>
              <a:rPr lang="da-DK" dirty="0" err="1">
                <a:solidFill>
                  <a:schemeClr val="bg1"/>
                </a:solidFill>
              </a:rPr>
              <a:t>UC’erne</a:t>
            </a:r>
            <a:r>
              <a:rPr lang="da-DK" dirty="0">
                <a:solidFill>
                  <a:schemeClr val="bg1"/>
                </a:solidFill>
              </a:rPr>
              <a:t> og de faglige/videnskabelige selskaber </a:t>
            </a:r>
          </a:p>
          <a:p>
            <a:r>
              <a:rPr lang="da-DK" dirty="0">
                <a:solidFill>
                  <a:schemeClr val="bg1"/>
                </a:solidFill>
              </a:rPr>
              <a:t>Vi har erhvervsansvarsforsikring, som dækker soloselvstændige, </a:t>
            </a:r>
            <a:r>
              <a:rPr lang="da-DK" dirty="0" err="1">
                <a:solidFill>
                  <a:schemeClr val="bg1"/>
                </a:solidFill>
              </a:rPr>
              <a:t>b-skat</a:t>
            </a:r>
            <a:r>
              <a:rPr lang="da-DK" dirty="0">
                <a:solidFill>
                  <a:schemeClr val="bg1"/>
                </a:solidFill>
              </a:rPr>
              <a:t> indkomst og frivilligt arbejde i foreninger mv. </a:t>
            </a:r>
          </a:p>
          <a:p>
            <a:r>
              <a:rPr lang="da-DK" dirty="0">
                <a:solidFill>
                  <a:schemeClr val="bg1"/>
                </a:solidFill>
              </a:rPr>
              <a:t>Vi har arbejdsjurister og socialrådgivere samt et tæt samarbejde med a-kasserne, hvis du bliver arbejdsløs.</a:t>
            </a:r>
          </a:p>
          <a:p>
            <a:r>
              <a:rPr lang="da-DK" dirty="0">
                <a:solidFill>
                  <a:schemeClr val="bg1"/>
                </a:solidFill>
              </a:rPr>
              <a:t>Vi har mange medlemstilbud til jeres hverdag herudover.</a:t>
            </a:r>
          </a:p>
        </p:txBody>
      </p:sp>
      <p:sp>
        <p:nvSpPr>
          <p:cNvPr id="5" name="Freeform 2">
            <a:extLst>
              <a:ext uri="{FF2B5EF4-FFF2-40B4-BE49-F238E27FC236}">
                <a16:creationId xmlns:a16="http://schemas.microsoft.com/office/drawing/2014/main" id="{994681A8-A24B-E649-AA3D-65323A4334F8}"/>
              </a:ext>
            </a:extLst>
          </p:cNvPr>
          <p:cNvSpPr/>
          <p:nvPr/>
        </p:nvSpPr>
        <p:spPr>
          <a:xfrm>
            <a:off x="7376846" y="5674268"/>
            <a:ext cx="4450649" cy="762867"/>
          </a:xfrm>
          <a:custGeom>
            <a:avLst/>
            <a:gdLst/>
            <a:ahLst/>
            <a:cxnLst/>
            <a:rect l="l" t="t" r="r" b="b"/>
            <a:pathLst>
              <a:path w="14751071" h="2676781">
                <a:moveTo>
                  <a:pt x="0" y="0"/>
                </a:moveTo>
                <a:lnTo>
                  <a:pt x="14751071" y="0"/>
                </a:lnTo>
                <a:lnTo>
                  <a:pt x="14751071" y="2676782"/>
                </a:lnTo>
                <a:lnTo>
                  <a:pt x="0" y="2676782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3040" b="-3040"/>
            </a:stretch>
          </a:blipFill>
        </p:spPr>
        <p:txBody>
          <a:bodyPr/>
          <a:lstStyle/>
          <a:p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61868813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49A36B5-BCB5-76AA-BD2F-0C26385EA8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>
                <a:solidFill>
                  <a:srgbClr val="F28C13"/>
                </a:solidFill>
              </a:rPr>
              <a:t>Hvordan kan Fysioterapeuternes Fagforening være Nået Så Langt?</a:t>
            </a:r>
            <a:r>
              <a:rPr lang="da-DK" dirty="0"/>
              <a:t>	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02B025D9-5DFC-273E-591F-B7FD282A6C7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da-DK" dirty="0">
                <a:solidFill>
                  <a:schemeClr val="bg1"/>
                </a:solidFill>
              </a:rPr>
              <a:t>Fællesskabet i Serviceforbundet giver os de organisatoriske muskler til fra dag ét at behandle medlemssager.  Vi har adgang til 6 arbejdsjurister, og vi har allerede håndteret omkring 100 sager for medlemmer, som ikke er blevet fulgt op af deres tidligere fagforening:</a:t>
            </a:r>
          </a:p>
          <a:p>
            <a:pPr lvl="1"/>
            <a:r>
              <a:rPr lang="da-DK" dirty="0">
                <a:solidFill>
                  <a:schemeClr val="bg1"/>
                </a:solidFill>
              </a:rPr>
              <a:t>Sag omkring manglende pensionsindbetalinger – medlemmet fik over 80.000 kr.</a:t>
            </a:r>
          </a:p>
          <a:p>
            <a:pPr lvl="1"/>
            <a:r>
              <a:rPr lang="da-DK" dirty="0">
                <a:solidFill>
                  <a:schemeClr val="bg1"/>
                </a:solidFill>
              </a:rPr>
              <a:t>Sag omkring ændring af flexjob-aftale blev rullet tilbage efter vi gik ind i den.</a:t>
            </a:r>
          </a:p>
          <a:p>
            <a:pPr lvl="1"/>
            <a:r>
              <a:rPr lang="da-DK" dirty="0">
                <a:solidFill>
                  <a:schemeClr val="bg1"/>
                </a:solidFill>
              </a:rPr>
              <a:t>Sager om uretmæssige opsigelser har givet kompensation på 1-3 måneders løn i flere sager.</a:t>
            </a:r>
          </a:p>
          <a:p>
            <a:pPr lvl="1"/>
            <a:r>
              <a:rPr lang="da-DK" dirty="0">
                <a:solidFill>
                  <a:schemeClr val="bg1"/>
                </a:solidFill>
              </a:rPr>
              <a:t>Sag om uretmæssig tilbageholdelse af løn, fordi arbejdsgiver mente at have regnet forkert</a:t>
            </a:r>
          </a:p>
          <a:p>
            <a:pPr lvl="1"/>
            <a:r>
              <a:rPr lang="da-DK" dirty="0">
                <a:solidFill>
                  <a:schemeClr val="bg1"/>
                </a:solidFill>
              </a:rPr>
              <a:t>Og en sag om fyring ved fertilitetsbehandling – kører en retssag nu.</a:t>
            </a:r>
          </a:p>
        </p:txBody>
      </p:sp>
      <p:sp>
        <p:nvSpPr>
          <p:cNvPr id="4" name="Freeform 2">
            <a:extLst>
              <a:ext uri="{FF2B5EF4-FFF2-40B4-BE49-F238E27FC236}">
                <a16:creationId xmlns:a16="http://schemas.microsoft.com/office/drawing/2014/main" id="{CE90BA57-B744-29A2-BBAD-DFFA5347BB7D}"/>
              </a:ext>
            </a:extLst>
          </p:cNvPr>
          <p:cNvSpPr/>
          <p:nvPr/>
        </p:nvSpPr>
        <p:spPr>
          <a:xfrm>
            <a:off x="7376846" y="5674268"/>
            <a:ext cx="4450649" cy="762867"/>
          </a:xfrm>
          <a:custGeom>
            <a:avLst/>
            <a:gdLst/>
            <a:ahLst/>
            <a:cxnLst/>
            <a:rect l="l" t="t" r="r" b="b"/>
            <a:pathLst>
              <a:path w="14751071" h="2676781">
                <a:moveTo>
                  <a:pt x="0" y="0"/>
                </a:moveTo>
                <a:lnTo>
                  <a:pt x="14751071" y="0"/>
                </a:lnTo>
                <a:lnTo>
                  <a:pt x="14751071" y="2676782"/>
                </a:lnTo>
                <a:lnTo>
                  <a:pt x="0" y="2676782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3040" b="-3040"/>
            </a:stretch>
          </a:blipFill>
        </p:spPr>
        <p:txBody>
          <a:bodyPr/>
          <a:lstStyle/>
          <a:p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98660112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E577128-2660-AB41-2D93-684C5DED9F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42023" y="2684691"/>
            <a:ext cx="9603275" cy="1049235"/>
          </a:xfrm>
        </p:spPr>
        <p:txBody>
          <a:bodyPr>
            <a:noAutofit/>
          </a:bodyPr>
          <a:lstStyle/>
          <a:p>
            <a:r>
              <a:rPr lang="da-DK" sz="7200" dirty="0">
                <a:solidFill>
                  <a:srgbClr val="F28C13"/>
                </a:solidFill>
              </a:rPr>
              <a:t>Spørgsmål?</a:t>
            </a:r>
          </a:p>
        </p:txBody>
      </p:sp>
      <p:sp>
        <p:nvSpPr>
          <p:cNvPr id="4" name="Freeform 2">
            <a:extLst>
              <a:ext uri="{FF2B5EF4-FFF2-40B4-BE49-F238E27FC236}">
                <a16:creationId xmlns:a16="http://schemas.microsoft.com/office/drawing/2014/main" id="{7F1E06E2-C18C-1547-746E-2A0DF0051FBA}"/>
              </a:ext>
            </a:extLst>
          </p:cNvPr>
          <p:cNvSpPr/>
          <p:nvPr/>
        </p:nvSpPr>
        <p:spPr>
          <a:xfrm>
            <a:off x="7376846" y="5674268"/>
            <a:ext cx="4450649" cy="762867"/>
          </a:xfrm>
          <a:custGeom>
            <a:avLst/>
            <a:gdLst/>
            <a:ahLst/>
            <a:cxnLst/>
            <a:rect l="l" t="t" r="r" b="b"/>
            <a:pathLst>
              <a:path w="14751071" h="2676781">
                <a:moveTo>
                  <a:pt x="0" y="0"/>
                </a:moveTo>
                <a:lnTo>
                  <a:pt x="14751071" y="0"/>
                </a:lnTo>
                <a:lnTo>
                  <a:pt x="14751071" y="2676782"/>
                </a:lnTo>
                <a:lnTo>
                  <a:pt x="0" y="2676782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3040" b="-3040"/>
            </a:stretch>
          </a:blipFill>
        </p:spPr>
        <p:txBody>
          <a:bodyPr/>
          <a:lstStyle/>
          <a:p>
            <a:endParaRPr lang="da-DK"/>
          </a:p>
        </p:txBody>
      </p:sp>
      <p:sp>
        <p:nvSpPr>
          <p:cNvPr id="7" name="Titel 1">
            <a:extLst>
              <a:ext uri="{FF2B5EF4-FFF2-40B4-BE49-F238E27FC236}">
                <a16:creationId xmlns:a16="http://schemas.microsoft.com/office/drawing/2014/main" id="{961265C6-9BB1-02CF-D67D-EEAE61E3F225}"/>
              </a:ext>
            </a:extLst>
          </p:cNvPr>
          <p:cNvSpPr txBox="1">
            <a:spLocks/>
          </p:cNvSpPr>
          <p:nvPr/>
        </p:nvSpPr>
        <p:spPr>
          <a:xfrm>
            <a:off x="4020119" y="1635456"/>
            <a:ext cx="9603275" cy="104923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0" i="0" kern="1200" cap="all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da-DK" dirty="0">
                <a:solidFill>
                  <a:srgbClr val="6ED2DF"/>
                </a:solidFill>
              </a:rPr>
              <a:t>Tak for din tid</a:t>
            </a:r>
          </a:p>
        </p:txBody>
      </p:sp>
    </p:spTree>
    <p:extLst>
      <p:ext uri="{BB962C8B-B14F-4D97-AF65-F5344CB8AC3E}">
        <p14:creationId xmlns:p14="http://schemas.microsoft.com/office/powerpoint/2010/main" val="239694716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23557B7-4D36-9316-E168-2AB30F8810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>
                <a:solidFill>
                  <a:srgbClr val="F28C13"/>
                </a:solidFill>
              </a:rPr>
              <a:t>Kort om Fysioterapeuternes Fagforening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3A64F855-9A67-655F-C78E-BD6D2276BC7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4362" y="2038704"/>
            <a:ext cx="9603275" cy="3450613"/>
          </a:xfrm>
        </p:spPr>
        <p:txBody>
          <a:bodyPr>
            <a:normAutofit/>
          </a:bodyPr>
          <a:lstStyle/>
          <a:p>
            <a:r>
              <a:rPr lang="da-DK" dirty="0">
                <a:solidFill>
                  <a:schemeClr val="bg1"/>
                </a:solidFill>
              </a:rPr>
              <a:t>Stiftet i 2024 for privat- og praktiserende fysioterapeuter</a:t>
            </a:r>
          </a:p>
          <a:p>
            <a:r>
              <a:rPr lang="da-DK" dirty="0">
                <a:solidFill>
                  <a:schemeClr val="bg1"/>
                </a:solidFill>
              </a:rPr>
              <a:t>100% uafhængig af arbejdsgiverinteresser</a:t>
            </a:r>
          </a:p>
          <a:p>
            <a:r>
              <a:rPr lang="da-DK" dirty="0">
                <a:solidFill>
                  <a:schemeClr val="bg1"/>
                </a:solidFill>
              </a:rPr>
              <a:t>Skabt af fysioterapeuter fra praksissektoren</a:t>
            </a:r>
          </a:p>
          <a:p>
            <a:r>
              <a:rPr lang="da-DK" dirty="0">
                <a:solidFill>
                  <a:schemeClr val="bg1"/>
                </a:solidFill>
              </a:rPr>
              <a:t>Løn- og arbejdsvilkår er i dag præget af arbejdsgivere</a:t>
            </a:r>
          </a:p>
          <a:p>
            <a:r>
              <a:rPr lang="da-DK" dirty="0">
                <a:solidFill>
                  <a:schemeClr val="bg1"/>
                </a:solidFill>
              </a:rPr>
              <a:t>Derfor arbejder vi for bedre vilkår og overenskomster</a:t>
            </a:r>
          </a:p>
        </p:txBody>
      </p:sp>
      <p:sp>
        <p:nvSpPr>
          <p:cNvPr id="4" name="Freeform 2">
            <a:extLst>
              <a:ext uri="{FF2B5EF4-FFF2-40B4-BE49-F238E27FC236}">
                <a16:creationId xmlns:a16="http://schemas.microsoft.com/office/drawing/2014/main" id="{28152298-B404-3A9A-3043-83A827A1D168}"/>
              </a:ext>
            </a:extLst>
          </p:cNvPr>
          <p:cNvSpPr/>
          <p:nvPr/>
        </p:nvSpPr>
        <p:spPr>
          <a:xfrm>
            <a:off x="7376846" y="5674268"/>
            <a:ext cx="4450649" cy="762867"/>
          </a:xfrm>
          <a:custGeom>
            <a:avLst/>
            <a:gdLst/>
            <a:ahLst/>
            <a:cxnLst/>
            <a:rect l="l" t="t" r="r" b="b"/>
            <a:pathLst>
              <a:path w="14751071" h="2676781">
                <a:moveTo>
                  <a:pt x="0" y="0"/>
                </a:moveTo>
                <a:lnTo>
                  <a:pt x="14751071" y="0"/>
                </a:lnTo>
                <a:lnTo>
                  <a:pt x="14751071" y="2676782"/>
                </a:lnTo>
                <a:lnTo>
                  <a:pt x="0" y="2676782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3040" b="-3040"/>
            </a:stretch>
          </a:blipFill>
        </p:spPr>
        <p:txBody>
          <a:bodyPr/>
          <a:lstStyle/>
          <a:p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12228537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4DE531D-199B-0A9B-FC51-EBCB250A82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>
                <a:solidFill>
                  <a:srgbClr val="F28C13"/>
                </a:solidFill>
              </a:rPr>
              <a:t>Hvordan er Fysioterapeuternes Fagforening (FF) organiseret?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80ACE5D2-46F1-F6C4-2CDD-EB832E89241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a-DK" dirty="0">
                <a:solidFill>
                  <a:schemeClr val="bg1"/>
                </a:solidFill>
              </a:rPr>
              <a:t>FF er organiseret ind i Serviceforbundet, som rummer 15.000 medlemmer.</a:t>
            </a:r>
          </a:p>
          <a:p>
            <a:r>
              <a:rPr lang="da-DK" dirty="0">
                <a:solidFill>
                  <a:schemeClr val="bg1"/>
                </a:solidFill>
              </a:rPr>
              <a:t>Serviceforbundet består af 19 mindre fagforeninger, som rummer alt fra få medlemmer til 2000 medlemmer i hver fagforening. Fordelen er fælles sekretariat, fælles arbejdsjurister, kommunikationsafdeling mv.</a:t>
            </a:r>
          </a:p>
          <a:p>
            <a:r>
              <a:rPr lang="da-DK" dirty="0">
                <a:solidFill>
                  <a:schemeClr val="bg1"/>
                </a:solidFill>
              </a:rPr>
              <a:t>Serviceforbundet er en del af Fagbevægelsens Hovedorganisation (FH) som rummer 1,3 </a:t>
            </a:r>
            <a:r>
              <a:rPr lang="da-DK" dirty="0" err="1">
                <a:solidFill>
                  <a:schemeClr val="bg1"/>
                </a:solidFill>
              </a:rPr>
              <a:t>mio</a:t>
            </a:r>
            <a:r>
              <a:rPr lang="da-DK" dirty="0">
                <a:solidFill>
                  <a:schemeClr val="bg1"/>
                </a:solidFill>
              </a:rPr>
              <a:t> medlemmer. Med i FH er ex. 3F, Dansk Sygepleje Råd, Dansk Metal, HK, og Serviceforbundet. FH har hovedaftale med Dansk Arbejdsgiverforening (DA) og Dansk Erhverv (DE)</a:t>
            </a:r>
          </a:p>
        </p:txBody>
      </p:sp>
      <p:sp>
        <p:nvSpPr>
          <p:cNvPr id="4" name="Freeform 2">
            <a:extLst>
              <a:ext uri="{FF2B5EF4-FFF2-40B4-BE49-F238E27FC236}">
                <a16:creationId xmlns:a16="http://schemas.microsoft.com/office/drawing/2014/main" id="{E5C0C72B-FFB2-A467-889A-272F4AB5BFCE}"/>
              </a:ext>
            </a:extLst>
          </p:cNvPr>
          <p:cNvSpPr/>
          <p:nvPr/>
        </p:nvSpPr>
        <p:spPr>
          <a:xfrm>
            <a:off x="7376846" y="5674268"/>
            <a:ext cx="4450649" cy="762867"/>
          </a:xfrm>
          <a:custGeom>
            <a:avLst/>
            <a:gdLst/>
            <a:ahLst/>
            <a:cxnLst/>
            <a:rect l="l" t="t" r="r" b="b"/>
            <a:pathLst>
              <a:path w="14751071" h="2676781">
                <a:moveTo>
                  <a:pt x="0" y="0"/>
                </a:moveTo>
                <a:lnTo>
                  <a:pt x="14751071" y="0"/>
                </a:lnTo>
                <a:lnTo>
                  <a:pt x="14751071" y="2676782"/>
                </a:lnTo>
                <a:lnTo>
                  <a:pt x="0" y="2676782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3040" b="-3040"/>
            </a:stretch>
          </a:blipFill>
        </p:spPr>
        <p:txBody>
          <a:bodyPr/>
          <a:lstStyle/>
          <a:p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51318770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9A80B03-9B68-F2A3-2767-106874E4BE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a-DK" dirty="0">
                <a:solidFill>
                  <a:srgbClr val="F28C13"/>
                </a:solidFill>
              </a:rPr>
              <a:t>Hvad er forskellen på en (basis)kontrakt og en kollektiv overenskomst?</a:t>
            </a:r>
            <a:br>
              <a:rPr lang="da-DK" dirty="0"/>
            </a:br>
            <a:endParaRPr lang="da-DK" dirty="0"/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1E3C19B7-C7C4-4945-7B3F-3BAFBE9A5E5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a-DK" dirty="0">
                <a:solidFill>
                  <a:schemeClr val="bg1"/>
                </a:solidFill>
              </a:rPr>
              <a:t>En almindelig ansættelseskontrakt skal i Danmark følge funktionærloven, når man arbejder over 8 timer om ugen – eks. på regler i funktionærloven:</a:t>
            </a:r>
          </a:p>
          <a:p>
            <a:r>
              <a:rPr lang="da-DK" dirty="0">
                <a:solidFill>
                  <a:schemeClr val="bg1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https://www.retsinformation.dk/eli/lta/2017/1002</a:t>
            </a:r>
            <a:r>
              <a:rPr lang="da-DK" dirty="0">
                <a:solidFill>
                  <a:schemeClr val="bg1"/>
                </a:solidFill>
              </a:rPr>
              <a:t> </a:t>
            </a:r>
          </a:p>
          <a:p>
            <a:pPr lvl="1"/>
            <a:r>
              <a:rPr lang="da-DK" dirty="0">
                <a:solidFill>
                  <a:schemeClr val="bg1"/>
                </a:solidFill>
              </a:rPr>
              <a:t>Opsigelsesvarsler </a:t>
            </a:r>
          </a:p>
          <a:p>
            <a:pPr lvl="1"/>
            <a:r>
              <a:rPr lang="da-DK" dirty="0">
                <a:solidFill>
                  <a:schemeClr val="bg1"/>
                </a:solidFill>
              </a:rPr>
              <a:t>Prøvetid</a:t>
            </a:r>
          </a:p>
          <a:p>
            <a:pPr lvl="1"/>
            <a:r>
              <a:rPr lang="da-DK" dirty="0">
                <a:solidFill>
                  <a:schemeClr val="bg1"/>
                </a:solidFill>
              </a:rPr>
              <a:t>Løn under sygdom (barsel – minimumsrettigheder §7)</a:t>
            </a:r>
          </a:p>
          <a:p>
            <a:pPr lvl="1"/>
            <a:r>
              <a:rPr lang="da-DK" dirty="0">
                <a:solidFill>
                  <a:schemeClr val="bg1"/>
                </a:solidFill>
              </a:rPr>
              <a:t>5 ugers ferie – ret til </a:t>
            </a:r>
          </a:p>
          <a:p>
            <a:pPr lvl="1"/>
            <a:r>
              <a:rPr lang="da-DK" dirty="0">
                <a:solidFill>
                  <a:schemeClr val="bg1"/>
                </a:solidFill>
              </a:rPr>
              <a:t>Arbejdstidsregler – max. 48 timer i gennemsnit over 4 måneder</a:t>
            </a:r>
          </a:p>
          <a:p>
            <a:pPr lvl="1"/>
            <a:endParaRPr lang="da-DK" dirty="0"/>
          </a:p>
          <a:p>
            <a:endParaRPr lang="da-DK" dirty="0"/>
          </a:p>
        </p:txBody>
      </p:sp>
      <p:sp>
        <p:nvSpPr>
          <p:cNvPr id="4" name="Freeform 2">
            <a:extLst>
              <a:ext uri="{FF2B5EF4-FFF2-40B4-BE49-F238E27FC236}">
                <a16:creationId xmlns:a16="http://schemas.microsoft.com/office/drawing/2014/main" id="{D8F1B003-CB73-5DDB-4C18-FAF8BCFBD88C}"/>
              </a:ext>
            </a:extLst>
          </p:cNvPr>
          <p:cNvSpPr/>
          <p:nvPr/>
        </p:nvSpPr>
        <p:spPr>
          <a:xfrm>
            <a:off x="7376846" y="5674268"/>
            <a:ext cx="4450649" cy="762867"/>
          </a:xfrm>
          <a:custGeom>
            <a:avLst/>
            <a:gdLst/>
            <a:ahLst/>
            <a:cxnLst/>
            <a:rect l="l" t="t" r="r" b="b"/>
            <a:pathLst>
              <a:path w="14751071" h="2676781">
                <a:moveTo>
                  <a:pt x="0" y="0"/>
                </a:moveTo>
                <a:lnTo>
                  <a:pt x="14751071" y="0"/>
                </a:lnTo>
                <a:lnTo>
                  <a:pt x="14751071" y="2676782"/>
                </a:lnTo>
                <a:lnTo>
                  <a:pt x="0" y="2676782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t="-3040" b="-3040"/>
            </a:stretch>
          </a:blipFill>
        </p:spPr>
        <p:txBody>
          <a:bodyPr/>
          <a:lstStyle/>
          <a:p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80851966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FB00C40-6E65-EFBB-E72A-7EFC1B5D87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>
                <a:solidFill>
                  <a:srgbClr val="F28C13"/>
                </a:solidFill>
              </a:rPr>
              <a:t>Hvad er forskellen på en (basis)kontrakt og en kollektiv overenskomst?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0DAD372A-F19B-50E1-F579-5AC5AA76B12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51579" y="2015732"/>
            <a:ext cx="9603275" cy="3573410"/>
          </a:xfrm>
        </p:spPr>
        <p:txBody>
          <a:bodyPr>
            <a:normAutofit fontScale="92500" lnSpcReduction="10000"/>
          </a:bodyPr>
          <a:lstStyle/>
          <a:p>
            <a:r>
              <a:rPr lang="da-DK" dirty="0">
                <a:solidFill>
                  <a:schemeClr val="bg1"/>
                </a:solidFill>
              </a:rPr>
              <a:t>Basiskontrakten er en ansættelseskontrakt, der følger funktionærloven – men kan opsiges med varsel</a:t>
            </a:r>
          </a:p>
          <a:p>
            <a:r>
              <a:rPr lang="da-DK" dirty="0">
                <a:solidFill>
                  <a:schemeClr val="bg1"/>
                </a:solidFill>
              </a:rPr>
              <a:t>Vi har set mange kontrakter – næsten ingen er ens</a:t>
            </a:r>
          </a:p>
          <a:p>
            <a:r>
              <a:rPr lang="da-DK" dirty="0">
                <a:solidFill>
                  <a:schemeClr val="bg1"/>
                </a:solidFill>
              </a:rPr>
              <a:t>Klinikindehavere tilpasser kontrakterne til egen fordel</a:t>
            </a:r>
          </a:p>
          <a:p>
            <a:r>
              <a:rPr lang="da-DK" dirty="0">
                <a:solidFill>
                  <a:schemeClr val="bg1"/>
                </a:solidFill>
              </a:rPr>
              <a:t>Op mod 50% arbejder på vilkår, der er ringere end basiskontrakten</a:t>
            </a:r>
          </a:p>
          <a:p>
            <a:r>
              <a:rPr lang="da-DK" dirty="0">
                <a:solidFill>
                  <a:schemeClr val="bg1"/>
                </a:solidFill>
              </a:rPr>
              <a:t>Den kontrakt, du underskriver, er den der gælder</a:t>
            </a:r>
          </a:p>
          <a:p>
            <a:r>
              <a:rPr lang="da-DK" dirty="0">
                <a:solidFill>
                  <a:schemeClr val="bg1"/>
                </a:solidFill>
              </a:rPr>
              <a:t>Få altid din fagforening til at gennemgå den før underskrift</a:t>
            </a:r>
          </a:p>
          <a:p>
            <a:r>
              <a:rPr lang="da-DK" dirty="0">
                <a:solidFill>
                  <a:schemeClr val="bg1"/>
                </a:solidFill>
              </a:rPr>
              <a:t>En overenskomst kræver klare </a:t>
            </a:r>
            <a:r>
              <a:rPr lang="da-DK" dirty="0" err="1">
                <a:solidFill>
                  <a:schemeClr val="bg1"/>
                </a:solidFill>
              </a:rPr>
              <a:t>roller:arbejdsgivere</a:t>
            </a:r>
            <a:r>
              <a:rPr lang="da-DK" dirty="0">
                <a:solidFill>
                  <a:schemeClr val="bg1"/>
                </a:solidFill>
              </a:rPr>
              <a:t> og arbejdstagere – uafhængige af hinanden</a:t>
            </a:r>
          </a:p>
        </p:txBody>
      </p:sp>
      <p:sp>
        <p:nvSpPr>
          <p:cNvPr id="4" name="Freeform 2">
            <a:extLst>
              <a:ext uri="{FF2B5EF4-FFF2-40B4-BE49-F238E27FC236}">
                <a16:creationId xmlns:a16="http://schemas.microsoft.com/office/drawing/2014/main" id="{45037739-97D6-1DE8-922F-FCD468BF81F8}"/>
              </a:ext>
            </a:extLst>
          </p:cNvPr>
          <p:cNvSpPr/>
          <p:nvPr/>
        </p:nvSpPr>
        <p:spPr>
          <a:xfrm>
            <a:off x="7376846" y="5674268"/>
            <a:ext cx="4450649" cy="762867"/>
          </a:xfrm>
          <a:custGeom>
            <a:avLst/>
            <a:gdLst/>
            <a:ahLst/>
            <a:cxnLst/>
            <a:rect l="l" t="t" r="r" b="b"/>
            <a:pathLst>
              <a:path w="14751071" h="2676781">
                <a:moveTo>
                  <a:pt x="0" y="0"/>
                </a:moveTo>
                <a:lnTo>
                  <a:pt x="14751071" y="0"/>
                </a:lnTo>
                <a:lnTo>
                  <a:pt x="14751071" y="2676782"/>
                </a:lnTo>
                <a:lnTo>
                  <a:pt x="0" y="2676782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3040" b="-3040"/>
            </a:stretch>
          </a:blipFill>
        </p:spPr>
        <p:txBody>
          <a:bodyPr/>
          <a:lstStyle/>
          <a:p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63254776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887DCFF-7BC3-5D37-3D5F-4E51986F72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>
                <a:solidFill>
                  <a:srgbClr val="F28C13"/>
                </a:solidFill>
              </a:rPr>
              <a:t>Hvorfor ex. basiskontrakten ikke er en kollektiv overenskomst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249DA4A9-75A0-5B45-978A-27C355E9F47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a-DK" dirty="0">
                <a:solidFill>
                  <a:schemeClr val="bg1"/>
                </a:solidFill>
              </a:rPr>
              <a:t>Ex. basiskontrakten er ikke gældende for fysioterapeuter ansat før ordningen blev iværksat ultimo 2019, dvs. de rettigheder som er her er ikke universelle for alle. Det er en overenskomst!</a:t>
            </a:r>
          </a:p>
          <a:p>
            <a:r>
              <a:rPr lang="da-DK" dirty="0">
                <a:solidFill>
                  <a:schemeClr val="bg1"/>
                </a:solidFill>
              </a:rPr>
              <a:t>50% af klinikkontrakterne vi ser er ændret af klinikejerne til deres fordel, altså går under den såkaldte minimumsniveau.	</a:t>
            </a:r>
          </a:p>
          <a:p>
            <a:r>
              <a:rPr lang="da-DK" dirty="0">
                <a:solidFill>
                  <a:schemeClr val="bg1"/>
                </a:solidFill>
              </a:rPr>
              <a:t>Flere eksempler på kontrakter ned på 30000 kr. inkl. pension – klagesystemet i den anden fagforening har intet gjort.</a:t>
            </a:r>
          </a:p>
          <a:p>
            <a:r>
              <a:rPr lang="da-DK" dirty="0">
                <a:solidFill>
                  <a:schemeClr val="bg1"/>
                </a:solidFill>
              </a:rPr>
              <a:t>KONKLUSION – Basiskontrakten fungerer IKKE som en overenskomst.</a:t>
            </a:r>
          </a:p>
        </p:txBody>
      </p:sp>
      <p:sp>
        <p:nvSpPr>
          <p:cNvPr id="4" name="Freeform 2">
            <a:extLst>
              <a:ext uri="{FF2B5EF4-FFF2-40B4-BE49-F238E27FC236}">
                <a16:creationId xmlns:a16="http://schemas.microsoft.com/office/drawing/2014/main" id="{CB525FFD-786C-2279-88F2-0DE4BF193A75}"/>
              </a:ext>
            </a:extLst>
          </p:cNvPr>
          <p:cNvSpPr/>
          <p:nvPr/>
        </p:nvSpPr>
        <p:spPr>
          <a:xfrm>
            <a:off x="7376846" y="5674268"/>
            <a:ext cx="4450649" cy="762867"/>
          </a:xfrm>
          <a:custGeom>
            <a:avLst/>
            <a:gdLst/>
            <a:ahLst/>
            <a:cxnLst/>
            <a:rect l="l" t="t" r="r" b="b"/>
            <a:pathLst>
              <a:path w="14751071" h="2676781">
                <a:moveTo>
                  <a:pt x="0" y="0"/>
                </a:moveTo>
                <a:lnTo>
                  <a:pt x="14751071" y="0"/>
                </a:lnTo>
                <a:lnTo>
                  <a:pt x="14751071" y="2676782"/>
                </a:lnTo>
                <a:lnTo>
                  <a:pt x="0" y="2676782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3040" b="-3040"/>
            </a:stretch>
          </a:blipFill>
        </p:spPr>
        <p:txBody>
          <a:bodyPr/>
          <a:lstStyle/>
          <a:p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89912088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5772A56-AB4A-561B-37C4-88BE082F34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33951" y="2697044"/>
            <a:ext cx="9603275" cy="1049235"/>
          </a:xfrm>
        </p:spPr>
        <p:txBody>
          <a:bodyPr>
            <a:normAutofit fontScale="90000"/>
          </a:bodyPr>
          <a:lstStyle/>
          <a:p>
            <a:r>
              <a:rPr lang="da-DK" sz="8000" dirty="0">
                <a:solidFill>
                  <a:srgbClr val="F28C13"/>
                </a:solidFill>
              </a:rPr>
              <a:t>Spørgsmål?</a:t>
            </a:r>
            <a:r>
              <a:rPr lang="da-DK" dirty="0">
                <a:solidFill>
                  <a:srgbClr val="F28C13"/>
                </a:solidFill>
              </a:rPr>
              <a:t>	</a:t>
            </a:r>
          </a:p>
        </p:txBody>
      </p:sp>
      <p:sp>
        <p:nvSpPr>
          <p:cNvPr id="5" name="Freeform 2">
            <a:extLst>
              <a:ext uri="{FF2B5EF4-FFF2-40B4-BE49-F238E27FC236}">
                <a16:creationId xmlns:a16="http://schemas.microsoft.com/office/drawing/2014/main" id="{1D45CEEE-DF58-0AE0-264A-D79B74CE94F1}"/>
              </a:ext>
            </a:extLst>
          </p:cNvPr>
          <p:cNvSpPr/>
          <p:nvPr/>
        </p:nvSpPr>
        <p:spPr>
          <a:xfrm>
            <a:off x="7376846" y="5674268"/>
            <a:ext cx="4450649" cy="762867"/>
          </a:xfrm>
          <a:custGeom>
            <a:avLst/>
            <a:gdLst/>
            <a:ahLst/>
            <a:cxnLst/>
            <a:rect l="l" t="t" r="r" b="b"/>
            <a:pathLst>
              <a:path w="14751071" h="2676781">
                <a:moveTo>
                  <a:pt x="0" y="0"/>
                </a:moveTo>
                <a:lnTo>
                  <a:pt x="14751071" y="0"/>
                </a:lnTo>
                <a:lnTo>
                  <a:pt x="14751071" y="2676782"/>
                </a:lnTo>
                <a:lnTo>
                  <a:pt x="0" y="2676782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3040" b="-3040"/>
            </a:stretch>
          </a:blipFill>
        </p:spPr>
        <p:txBody>
          <a:bodyPr/>
          <a:lstStyle/>
          <a:p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83911052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32A2F99-D3AA-96AD-D0A3-E8647DD264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>
                <a:solidFill>
                  <a:srgbClr val="F28C13"/>
                </a:solidFill>
              </a:rPr>
              <a:t>Hvad er en kollektiv overenskomst efter den danske arbejdsmarkedsmodel?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1D65BF7A-C7D0-F483-78EB-5D450E384A0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da-DK" dirty="0">
                <a:solidFill>
                  <a:schemeClr val="bg1"/>
                </a:solidFill>
              </a:rPr>
              <a:t>Alle kan kalde en aftale en overenskomst – men det er ikke det samme</a:t>
            </a:r>
          </a:p>
          <a:p>
            <a:r>
              <a:rPr lang="da-DK" dirty="0">
                <a:solidFill>
                  <a:schemeClr val="bg1"/>
                </a:solidFill>
              </a:rPr>
              <a:t>En overenskomst efter den danske model fordrer:</a:t>
            </a:r>
          </a:p>
          <a:p>
            <a:pPr marL="0" indent="0">
              <a:buNone/>
            </a:pPr>
            <a:r>
              <a:rPr lang="da-DK" dirty="0">
                <a:solidFill>
                  <a:schemeClr val="bg1"/>
                </a:solidFill>
              </a:rPr>
              <a:t>	- En arbejdstagerpart </a:t>
            </a:r>
          </a:p>
          <a:p>
            <a:pPr marL="0" indent="0">
              <a:buNone/>
            </a:pPr>
            <a:r>
              <a:rPr lang="da-DK" dirty="0">
                <a:solidFill>
                  <a:schemeClr val="bg1"/>
                </a:solidFill>
              </a:rPr>
              <a:t>	- En arbejdsgiverpart</a:t>
            </a:r>
          </a:p>
          <a:p>
            <a:r>
              <a:rPr lang="da-DK" dirty="0">
                <a:solidFill>
                  <a:schemeClr val="bg1"/>
                </a:solidFill>
              </a:rPr>
              <a:t>Man kan indgå overenskomster med eller uden organisationer i ryggen. Men de fleste er organiserede</a:t>
            </a:r>
          </a:p>
          <a:p>
            <a:r>
              <a:rPr lang="da-DK" dirty="0">
                <a:solidFill>
                  <a:schemeClr val="bg1"/>
                </a:solidFill>
              </a:rPr>
              <a:t>Arbejdstagere organiseres i fagforeninger(fx Fysioterapeuternes Fagforening)</a:t>
            </a:r>
          </a:p>
          <a:p>
            <a:r>
              <a:rPr lang="da-DK" dirty="0">
                <a:solidFill>
                  <a:schemeClr val="bg1"/>
                </a:solidFill>
              </a:rPr>
              <a:t>Arbejdsgivere organiseres ofte </a:t>
            </a:r>
            <a:r>
              <a:rPr lang="da-DK" dirty="0" err="1">
                <a:solidFill>
                  <a:schemeClr val="bg1"/>
                </a:solidFill>
              </a:rPr>
              <a:t>iDansk</a:t>
            </a:r>
            <a:r>
              <a:rPr lang="da-DK" dirty="0">
                <a:solidFill>
                  <a:schemeClr val="bg1"/>
                </a:solidFill>
              </a:rPr>
              <a:t> Erhverv og Dansk Arbejdsgiverforening</a:t>
            </a:r>
          </a:p>
        </p:txBody>
      </p:sp>
      <p:sp>
        <p:nvSpPr>
          <p:cNvPr id="4" name="Freeform 2">
            <a:extLst>
              <a:ext uri="{FF2B5EF4-FFF2-40B4-BE49-F238E27FC236}">
                <a16:creationId xmlns:a16="http://schemas.microsoft.com/office/drawing/2014/main" id="{D282A6F4-65DF-6E0C-39DA-D61C809DDF34}"/>
              </a:ext>
            </a:extLst>
          </p:cNvPr>
          <p:cNvSpPr/>
          <p:nvPr/>
        </p:nvSpPr>
        <p:spPr>
          <a:xfrm>
            <a:off x="7376846" y="5674268"/>
            <a:ext cx="4450649" cy="762867"/>
          </a:xfrm>
          <a:custGeom>
            <a:avLst/>
            <a:gdLst/>
            <a:ahLst/>
            <a:cxnLst/>
            <a:rect l="l" t="t" r="r" b="b"/>
            <a:pathLst>
              <a:path w="14751071" h="2676781">
                <a:moveTo>
                  <a:pt x="0" y="0"/>
                </a:moveTo>
                <a:lnTo>
                  <a:pt x="14751071" y="0"/>
                </a:lnTo>
                <a:lnTo>
                  <a:pt x="14751071" y="2676782"/>
                </a:lnTo>
                <a:lnTo>
                  <a:pt x="0" y="2676782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3040" b="-3040"/>
            </a:stretch>
          </a:blipFill>
        </p:spPr>
        <p:txBody>
          <a:bodyPr/>
          <a:lstStyle/>
          <a:p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47722775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lede 5">
            <a:extLst>
              <a:ext uri="{FF2B5EF4-FFF2-40B4-BE49-F238E27FC236}">
                <a16:creationId xmlns:a16="http://schemas.microsoft.com/office/drawing/2014/main" id="{97CCFB20-C350-B101-2F69-AA073DCCF91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01333" y="271361"/>
            <a:ext cx="8589333" cy="63152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2445963"/>
      </p:ext>
    </p:extLst>
  </p:cSld>
  <p:clrMapOvr>
    <a:masterClrMapping/>
  </p:clrMapOvr>
</p:sld>
</file>

<file path=ppt/theme/theme1.xml><?xml version="1.0" encoding="utf-8"?>
<a:theme xmlns:a="http://schemas.openxmlformats.org/drawingml/2006/main" name="Galleri">
  <a:themeElements>
    <a:clrScheme name="Gallery">
      <a:dk1>
        <a:sysClr val="windowText" lastClr="000000"/>
      </a:dk1>
      <a:lt1>
        <a:sysClr val="window" lastClr="FFFFFF"/>
      </a:lt1>
      <a:dk2>
        <a:srgbClr val="454545"/>
      </a:dk2>
      <a:lt2>
        <a:srgbClr val="DFDBD5"/>
      </a:lt2>
      <a:accent1>
        <a:srgbClr val="B71E42"/>
      </a:accent1>
      <a:accent2>
        <a:srgbClr val="DE478E"/>
      </a:accent2>
      <a:accent3>
        <a:srgbClr val="BC72F0"/>
      </a:accent3>
      <a:accent4>
        <a:srgbClr val="795FAF"/>
      </a:accent4>
      <a:accent5>
        <a:srgbClr val="586EA6"/>
      </a:accent5>
      <a:accent6>
        <a:srgbClr val="6892A0"/>
      </a:accent6>
      <a:hlink>
        <a:srgbClr val="FA2B5C"/>
      </a:hlink>
      <a:folHlink>
        <a:srgbClr val="BC658E"/>
      </a:folHlink>
    </a:clrScheme>
    <a:fontScheme name="Gallery">
      <a:majorFont>
        <a:latin typeface="Gill Sans MT" panose="020B0502020104020203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allery">
      <a:fillStyleLst>
        <a:solidFill>
          <a:schemeClr val="phClr"/>
        </a:solidFill>
        <a:gradFill rotWithShape="1">
          <a:gsLst>
            <a:gs pos="0">
              <a:schemeClr val="phClr">
                <a:tint val="54000"/>
                <a:alpha val="100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8000"/>
                <a:satMod val="130000"/>
                <a:lumMod val="92000"/>
              </a:schemeClr>
            </a:gs>
            <a:gs pos="100000">
              <a:schemeClr val="phClr">
                <a:shade val="78000"/>
                <a:satMod val="130000"/>
                <a:lumMod val="92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0800" dist="50800" dir="5400000" sx="96000" sy="96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080000"/>
            </a:lightRig>
          </a:scene3d>
          <a:sp3d>
            <a:bevelT w="38100" h="12700" prst="softRound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>
                <a:tint val="94000"/>
                <a:satMod val="80000"/>
                <a:lumMod val="106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allery" id="{BBFCD31E-59A1-489D-B089-A3EAD7CAE12E}" vid="{F5E91637-A7B6-4E27-B710-77DA7014EE1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Galleri</Template>
  <TotalTime>284</TotalTime>
  <Words>994</Words>
  <Application>Microsoft Office PowerPoint</Application>
  <PresentationFormat>Widescreen</PresentationFormat>
  <Paragraphs>74</Paragraphs>
  <Slides>16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Slidetitler</vt:lpstr>
      </vt:variant>
      <vt:variant>
        <vt:i4>16</vt:i4>
      </vt:variant>
    </vt:vector>
  </HeadingPairs>
  <TitlesOfParts>
    <vt:vector size="17" baseType="lpstr">
      <vt:lpstr>Galleri</vt:lpstr>
      <vt:lpstr>WEBINAR – fysioterapeut I praksissektoren</vt:lpstr>
      <vt:lpstr>Kort om Fysioterapeuternes Fagforening</vt:lpstr>
      <vt:lpstr>Hvordan er Fysioterapeuternes Fagforening (FF) organiseret?</vt:lpstr>
      <vt:lpstr>Hvad er forskellen på en (basis)kontrakt og en kollektiv overenskomst? </vt:lpstr>
      <vt:lpstr>Hvad er forskellen på en (basis)kontrakt og en kollektiv overenskomst?</vt:lpstr>
      <vt:lpstr>Hvorfor ex. basiskontrakten ikke er en kollektiv overenskomst</vt:lpstr>
      <vt:lpstr>Spørgsmål? </vt:lpstr>
      <vt:lpstr>Hvad er en kollektiv overenskomst efter den danske arbejdsmarkedsmodel?</vt:lpstr>
      <vt:lpstr>PowerPoint-præsentation</vt:lpstr>
      <vt:lpstr>Hvad er en kollektiv overenskomst efter den danske arbejdsmarkedsmodel?</vt:lpstr>
      <vt:lpstr>SPØRGSMÅL ud fra post-Its, hvad er funktionærlov og hvad er overenskomst?</vt:lpstr>
      <vt:lpstr>Hvad er en kollektiv overenskomst efter den danske arbejdsmarkedsmodel?</vt:lpstr>
      <vt:lpstr>Overenskomstkrav til virksomheder og konklikten ved Benefit NORD</vt:lpstr>
      <vt:lpstr>hvad kan vi gøre for jer?</vt:lpstr>
      <vt:lpstr>Hvordan kan Fysioterapeuternes Fagforening være Nået Så Langt? </vt:lpstr>
      <vt:lpstr>Spørgsmål?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WEBINAR – fysioterapeut I praksissektoren</dc:title>
  <dc:creator>Morten Topholm</dc:creator>
  <cp:lastModifiedBy>Morten Topholm</cp:lastModifiedBy>
  <cp:revision>13</cp:revision>
  <dcterms:created xsi:type="dcterms:W3CDTF">2026-02-27T12:51:32Z</dcterms:created>
  <dcterms:modified xsi:type="dcterms:W3CDTF">2026-04-14T09:23:46Z</dcterms:modified>
</cp:coreProperties>
</file>